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7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679"/>
    <a:srgbClr val="9A4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0" autoAdjust="0"/>
    <p:restoredTop sz="96412"/>
  </p:normalViewPr>
  <p:slideViewPr>
    <p:cSldViewPr snapToGrid="0">
      <p:cViewPr varScale="1">
        <p:scale>
          <a:sx n="218" d="100"/>
          <a:sy n="218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7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75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4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3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1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4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6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3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7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2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A437-CE04-4265-9A8B-335D7497A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AFC72-85F3-4FEE-AC68-07ABDACF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3747-E541-482F-9DED-D30207BD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F758-7ACE-4B99-B7F3-4F4C0A07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B03-729D-4072-8855-4D9B07CB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40B6-AE4C-4F41-9451-58184D9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B3D9B-A97C-4B9E-81CC-C52A24B69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1407-4F91-470A-ADE1-BE37175F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0DD54-7A92-4CC0-8289-79FF0858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053D-6942-499F-AE79-8745206E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9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D3F7F-4E5B-433A-9D6E-5E79564B3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27376-7B36-4B6E-B650-B8B4CE376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740D-6405-4D5C-A2D4-9E4F796F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83728-77E5-46ED-A60A-7628236F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05CF-2070-4EE1-A1F4-D92F66A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E8DF-2728-4783-A48E-F8A1EF1E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C30D-2671-48C8-AF17-259EC9FA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C183-2850-41A6-954D-D59EA65D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21E39-D1C9-4C8B-83D7-27EAB156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85F8-B061-4FC8-A1A5-D5095AF2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7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33B3-5787-423F-B46B-6FAEE9E5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5303A-691F-40CB-9F8F-D889996C4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5676-A61A-4F8D-A280-3BE31A85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F22D0-0E73-4434-9773-D753603D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7A3B9-D7B9-4DA7-974B-8C9C9227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5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FF53-77E4-4D44-ABE9-8DAD945A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92DE-DE88-4472-B05D-546B7C9B0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B92C-677D-4086-A4EF-631917B7C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EE2F-27D6-4048-81CD-609C3736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7B061-5C53-4666-B078-8032F180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4831E-0F93-443A-B73E-B5BF5124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4470-322B-4401-B607-C5C9F1F1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04DC4-4526-430F-AFD7-A2D85180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DA51E-4BE7-4BB9-97E2-D42A0EAD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5315F-182A-45AF-B465-B26C520D1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F53A6-9029-43AB-A087-B63482C6E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B91B7-92CB-4C9B-982C-FF0A11DA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92611-AA5C-4E50-940B-195059E8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05E71-582E-4B0B-A904-9A0A6FA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406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7A43-A52B-48AF-AD1D-30B531C5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E2074-45A5-4428-A909-20DDE28A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DDAD2-A234-4CBE-93B4-1B5E410D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4DE5B-9FFA-4364-A91A-1244FD6C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15EFD-8663-437D-889D-9F86B1BA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33C91-5071-49BB-BEE9-B8E53A6B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DEE0-456C-409B-A3E0-CD270A3A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2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EE65-DA56-458C-8CE5-72D4F42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69AD-9B75-41BC-9383-0963E6E8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75680-6B18-492C-9102-7E29B7E0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143F0-2309-4754-B182-609CA8E4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C0C4-5315-4E7B-8E91-2CDAAF4F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5EF65-9FEC-467C-B0D3-E73E42DC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B95D-76EB-4F8E-A7B4-3AA0AFE0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65DC9-C97D-4CC5-A57E-23DB183CC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5A866-D970-4DF5-8D62-D71CBA2A3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2D3E6-C184-463A-B77D-17517E6E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BC77B-0962-4B26-9B03-594506B2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E5176-B511-447B-ADB1-E6F1B04B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8519A-8724-4E5C-994A-5EC622D3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0A590-BF85-4DA8-9239-1AB51AFDC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39BF-F328-490D-A65C-7A52AC41E4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8/22/20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9FA15-157C-4316-9787-75285806F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FB7B9-F846-41B4-813D-D4B5F02A2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1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moOrgTP5XQ" TargetMode="External"/><Relationship Id="rId3" Type="http://schemas.openxmlformats.org/officeDocument/2006/relationships/hyperlink" Target="https://www.nltk.org/" TargetMode="External"/><Relationship Id="rId7" Type="http://schemas.openxmlformats.org/officeDocument/2006/relationships/hyperlink" Target="https://www.youtube.com/watch?v=sJCgnSOcTP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b.tableau.com/articles/howto/creating-a-candlestick-chart" TargetMode="External"/><Relationship Id="rId5" Type="http://schemas.openxmlformats.org/officeDocument/2006/relationships/hyperlink" Target="https://www.investopedia.com/trading/candlestick-charting-what-is-it/" TargetMode="External"/><Relationship Id="rId4" Type="http://schemas.openxmlformats.org/officeDocument/2006/relationships/hyperlink" Target="https://programminghistorian.org/en/lessons/sentiment-analysi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39" y="2605775"/>
            <a:ext cx="4749722" cy="1231106"/>
          </a:xfrm>
          <a:noFill/>
          <a:ln>
            <a:solidFill>
              <a:schemeClr val="bg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Gill Sans MT" panose="020B0502020104020203" pitchFamily="34" charset="77"/>
              </a:rPr>
              <a:t>TESLA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39" y="4203596"/>
            <a:ext cx="4486656" cy="702702"/>
          </a:xfrm>
          <a:noFill/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Karine Piccoli</a:t>
            </a:r>
          </a:p>
          <a:p>
            <a:r>
              <a:rPr lang="en-US" sz="1800" dirty="0">
                <a:solidFill>
                  <a:schemeClr val="bg1"/>
                </a:solidFill>
                <a:latin typeface="Gill Sans MT" panose="020B0502020104020203" pitchFamily="34" charset="77"/>
              </a:rPr>
              <a:t>Sashi </a:t>
            </a:r>
            <a:r>
              <a:rPr lang="en-US" sz="18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Devulapalli</a:t>
            </a:r>
            <a:endParaRPr lang="en-US" sz="18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06048" y="10058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Linear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62A266-6B02-164E-A3F3-A5594ADDBC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4567" y="1817148"/>
            <a:ext cx="4859573" cy="1391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Graphic 21" descr="Arrow Clockwise curve">
            <a:extLst>
              <a:ext uri="{FF2B5EF4-FFF2-40B4-BE49-F238E27FC236}">
                <a16:creationId xmlns:a16="http://schemas.microsoft.com/office/drawing/2014/main" id="{B495E6C7-54A2-DF43-8108-8F0F2763A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17154" flipH="1" flipV="1">
            <a:off x="6396729" y="1894977"/>
            <a:ext cx="914400" cy="914400"/>
          </a:xfrm>
          <a:prstGeom prst="rect">
            <a:avLst/>
          </a:prstGeom>
        </p:spPr>
      </p:pic>
      <p:pic>
        <p:nvPicPr>
          <p:cNvPr id="23" name="Graphic 22" descr="Arrow Clockwise curve">
            <a:extLst>
              <a:ext uri="{FF2B5EF4-FFF2-40B4-BE49-F238E27FC236}">
                <a16:creationId xmlns:a16="http://schemas.microsoft.com/office/drawing/2014/main" id="{9F8AC93A-D28F-E542-BCDE-7F12D1227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82846" flipV="1">
            <a:off x="3369149" y="3485485"/>
            <a:ext cx="1437446" cy="1437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074A0C-0962-134C-B2A1-7FFCE6AB4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650" y="2941523"/>
            <a:ext cx="5759450" cy="1930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6AE78B-87FB-C443-90BF-47A1EC34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90" y="5116314"/>
            <a:ext cx="527685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1828B49-2516-4741-BE57-4AF1B17A7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79" y="5273674"/>
            <a:ext cx="2890991" cy="675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9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497C0EA-EA31-A84E-945F-AA8BE642FF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26603" y="1350129"/>
            <a:ext cx="8738793" cy="5125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Candlestick</a:t>
            </a:r>
          </a:p>
        </p:txBody>
      </p:sp>
    </p:spTree>
    <p:extLst>
      <p:ext uri="{BB962C8B-B14F-4D97-AF65-F5344CB8AC3E}">
        <p14:creationId xmlns:p14="http://schemas.microsoft.com/office/powerpoint/2010/main" val="20869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C5F26-B454-424B-9D1B-28DDDB31D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742" y="1825624"/>
            <a:ext cx="10792061" cy="4590289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Tesla stock price is trending upwards based on Machine Learning Analysis and Candlestick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Stock prices are dependent on various factors that includes but not limited to: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 dirty="0"/>
              <a:t>Market changes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 dirty="0"/>
              <a:t>Politics</a:t>
            </a:r>
          </a:p>
          <a:p>
            <a:pPr marL="914400" lvl="1" indent="-457200">
              <a:buSzPct val="50000"/>
              <a:buFont typeface="+mj-lt"/>
              <a:buAutoNum type="arabicPeriod"/>
            </a:pPr>
            <a:r>
              <a:rPr lang="en-US" sz="2000"/>
              <a:t>Stock news </a:t>
            </a:r>
            <a:r>
              <a:rPr lang="en-US" sz="2000" dirty="0"/>
              <a:t>etc.</a:t>
            </a:r>
          </a:p>
          <a:p>
            <a:pPr marL="457200" lvl="1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Any variance in the stock price prediction can be attributed to stock Sentimental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Consideration: Need to incorporate stock sentimental information as part of the regression analysis to obtain accurate model.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Stock market prices are highly unpredictable and volatile. Use your own knowledge &amp; judgment before purchasing a stock.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C5F26-B454-424B-9D1B-28DDDB31D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742" y="1825624"/>
            <a:ext cx="10792061" cy="4590289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https://towardsdatascience.com/sentiment-analysis-of-stocks-from-financial-news-using-python-82ebdcefb638https://finance.yahoo.com/quote/TSLA?p=TSLA&amp;.tsrc=fin-srch</a:t>
            </a:r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https://www.nltk.org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4"/>
              </a:rPr>
              <a:t>https://programminghistorian.org/en/lessons/sentiment-analysis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5"/>
              </a:rPr>
              <a:t>https://www.investopedia.com/trading/candlestick-charting-what-is-it/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6"/>
              </a:rPr>
              <a:t>https://kb.tableau.com/articles/howto/creating-a-candlestick-chart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7"/>
              </a:rPr>
              <a:t>https://www.youtube.com/watch?v=sJCgnSOcTPE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>
                <a:hlinkClick r:id="rId8"/>
              </a:rPr>
              <a:t>https://www.youtube.com/watch?v=jmoOrgTP5XQ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Steven Will – guidance and inputs.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9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37430A-F07C-1C4E-9A8B-2313FEEDDBEC}"/>
              </a:ext>
            </a:extLst>
          </p:cNvPr>
          <p:cNvSpPr txBox="1">
            <a:spLocks/>
          </p:cNvSpPr>
          <p:nvPr/>
        </p:nvSpPr>
        <p:spPr>
          <a:xfrm>
            <a:off x="6182265" y="3088445"/>
            <a:ext cx="4451773" cy="1174991"/>
          </a:xfrm>
          <a:prstGeom prst="rect">
            <a:avLst/>
          </a:prstGeom>
          <a:noFill/>
          <a:ln w="31750" cap="sq">
            <a:noFill/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493C5E-E5E9-E040-9792-E87B76CC15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Tesla</a:t>
            </a:r>
            <a:r>
              <a:rPr lang="en-US" sz="2000" dirty="0"/>
              <a:t> is an American electric vehicle and clean energy company based in Palo Alto, CA.</a:t>
            </a:r>
          </a:p>
          <a:p>
            <a:pPr marL="0" indent="0">
              <a:lnSpc>
                <a:spcPts val="500"/>
              </a:lnSpc>
              <a:buNone/>
            </a:pP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It is specialized in electric vehicles 		manufacturing among other things.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Tesla Background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BBA49-D994-1442-9D5F-0156C1DA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76" y="3595423"/>
            <a:ext cx="3989109" cy="2227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2FDAF-8CC3-7D44-8478-D121C7F71B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Tesla shares have outperformed other major tech and auto stocks since it went public 10 years ago.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The stock has had plenty of ups and downs along the way.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But shares have rallied this year since the company’s new factory came online.</a:t>
            </a: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On Aug. 28,  Tesla will split its sock for the first time.</a:t>
            </a:r>
          </a:p>
          <a:p>
            <a:pPr>
              <a:lnSpc>
                <a:spcPts val="500"/>
              </a:lnSpc>
              <a:buClr>
                <a:schemeClr val="tx1"/>
              </a:buClr>
              <a:buSzPct val="50000"/>
              <a:buFont typeface="Wingdings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rial" panose="020B0604020202020204" pitchFamily="34" charset="0"/>
              </a:rPr>
              <a:t>Tesla is now gunning for inclusion in the S&amp;P500.</a:t>
            </a:r>
          </a:p>
          <a:p>
            <a:pPr>
              <a:buClr>
                <a:schemeClr val="tx1"/>
              </a:buClr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493C5E-E5E9-E040-9792-E87B76CC1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3895" y="1533017"/>
            <a:ext cx="5035906" cy="4582491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b="1" dirty="0"/>
              <a:t>Project Purpose: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Analyze Tesla Stock 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Predict the Stock Price Using Machine </a:t>
            </a:r>
          </a:p>
          <a:p>
            <a:pPr marL="457200" lvl="1" indent="0">
              <a:buSzPct val="50000"/>
              <a:buNone/>
            </a:pPr>
            <a:r>
              <a:rPr lang="en-US" sz="2000" dirty="0"/>
              <a:t>    Learning Algorithms</a:t>
            </a:r>
          </a:p>
          <a:p>
            <a:pPr marL="457200" lvl="1" indent="0"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b="1" dirty="0"/>
              <a:t>Language/Tools: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Python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Pandas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NumPy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Scikit-Learn 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Matplotlib</a:t>
            </a:r>
          </a:p>
          <a:p>
            <a:pPr lvl="2">
              <a:buSzPct val="50000"/>
              <a:buFont typeface="Wingdings" pitchFamily="2" charset="2"/>
              <a:buChar char="q"/>
            </a:pPr>
            <a:r>
              <a:rPr lang="en-US" dirty="0"/>
              <a:t>Seaborn</a:t>
            </a:r>
          </a:p>
          <a:p>
            <a:pPr lvl="1">
              <a:buSzPct val="50000"/>
              <a:buFont typeface="Wingdings" pitchFamily="2" charset="2"/>
              <a:buChar char="ü"/>
            </a:pPr>
            <a:r>
              <a:rPr lang="en-US" sz="2000" dirty="0"/>
              <a:t>Tableau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Project Purpose</a:t>
            </a:r>
          </a:p>
        </p:txBody>
      </p:sp>
      <p:pic>
        <p:nvPicPr>
          <p:cNvPr id="7" name="Picture 4" descr="Image for post">
            <a:extLst>
              <a:ext uri="{FF2B5EF4-FFF2-40B4-BE49-F238E27FC236}">
                <a16:creationId xmlns:a16="http://schemas.microsoft.com/office/drawing/2014/main" id="{3E6DDC74-AB64-7644-9F2D-C02DAE95CB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505" y="2133445"/>
            <a:ext cx="5181600" cy="37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3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5E5DC4-CB4B-2A4D-A6F6-0383AE8ED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Web Scraping Tesla Stock News Information</a:t>
            </a:r>
          </a:p>
          <a:p>
            <a:pPr marL="457200" lvl="1" indent="0">
              <a:buSzPct val="50000"/>
              <a:buNone/>
            </a:pPr>
            <a:r>
              <a:rPr lang="en-US" sz="1400" b="1" i="1" dirty="0"/>
              <a:t>Note: </a:t>
            </a:r>
            <a:r>
              <a:rPr lang="en-US" sz="1400" i="1" dirty="0"/>
              <a:t>Not significant data to perform our analysis.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1400" i="1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Obtained Historical Stock Price from Yahoo Finance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Correlation Between Volume Traded vs. Close Price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Price Distribution and Rolling Mean Average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Leveraged Machine Learning Algorithms and Analyzed the Stock</a:t>
            </a:r>
          </a:p>
          <a:p>
            <a:pPr marL="0" indent="0">
              <a:lnSpc>
                <a:spcPts val="500"/>
              </a:lnSpc>
              <a:buSzPct val="50000"/>
              <a:buNone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q"/>
            </a:pPr>
            <a:r>
              <a:rPr lang="en-US" sz="2000" dirty="0"/>
              <a:t>Utilized Tableau and provide an overview of the stock trend using candle stick analysis.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ears">
                <a:extLst>
                  <a:ext uri="{FF2B5EF4-FFF2-40B4-BE49-F238E27FC236}">
                    <a16:creationId xmlns:a16="http://schemas.microsoft.com/office/drawing/2014/main" id="{A34DA0EC-4EEB-8C4B-86A9-0BA075DAF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8842094"/>
                  </p:ext>
                </p:extLst>
              </p:nvPr>
            </p:nvGraphicFramePr>
            <p:xfrm>
              <a:off x="7992093" y="1658172"/>
              <a:ext cx="2378868" cy="25465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78868" cy="2546543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-29239" ay="1874940" az="-151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89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ears">
                <a:extLst>
                  <a:ext uri="{FF2B5EF4-FFF2-40B4-BE49-F238E27FC236}">
                    <a16:creationId xmlns:a16="http://schemas.microsoft.com/office/drawing/2014/main" id="{A34DA0EC-4EEB-8C4B-86A9-0BA075DAF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2093" y="1658172"/>
                <a:ext cx="2378868" cy="2546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0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Code Snippets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7A62ED-AAE7-764A-B158-B014077694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7810" y="1833726"/>
            <a:ext cx="5248190" cy="1995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2A10-186C-1043-9BEC-6DFCE0FD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10" y="4050273"/>
            <a:ext cx="3876554" cy="2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48134-D0F0-6B41-AFCD-2821C0A6B8D1}"/>
              </a:ext>
            </a:extLst>
          </p:cNvPr>
          <p:cNvSpPr txBox="1"/>
          <p:nvPr/>
        </p:nvSpPr>
        <p:spPr>
          <a:xfrm>
            <a:off x="774540" y="1400159"/>
            <a:ext cx="25589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Sentimental Analysis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339A2-0590-5442-8ACE-57E925660FA5}"/>
              </a:ext>
            </a:extLst>
          </p:cNvPr>
          <p:cNvSpPr txBox="1"/>
          <p:nvPr/>
        </p:nvSpPr>
        <p:spPr>
          <a:xfrm>
            <a:off x="6505942" y="1400159"/>
            <a:ext cx="38765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Historical Stock Data by Yahoo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E06825-D22E-5D47-AC04-7202CBD9D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321" y="1826556"/>
            <a:ext cx="4906918" cy="461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66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Average Adjusted Close Price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BF9291-C027-3E47-9946-0E686508CF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04822" y="1871924"/>
            <a:ext cx="6582356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-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0D94E-0F15-4145-B904-54044C7342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18616" y="1632338"/>
            <a:ext cx="6954767" cy="4565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71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Analysis  - Rolling Mean Average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B4F0F9-BCD0-9046-8936-3ADD4B2DA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78643" y="1825625"/>
            <a:ext cx="663471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01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5"/>
            <a:ext cx="10515600" cy="804456"/>
          </a:xfrm>
          <a:noFill/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sz="4000" b="1" dirty="0">
                <a:latin typeface="+mn-lt"/>
                <a:cs typeface="Arial" panose="020B0604020202020204" pitchFamily="34" charset="0"/>
              </a:rPr>
              <a:t>Data Transformation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887FF-B1DC-754F-A95A-ED3DDA8C8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94023" y="1735754"/>
            <a:ext cx="5203953" cy="72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7D268-95FE-314B-A991-2E5C717D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1" y="2700145"/>
            <a:ext cx="5672987" cy="592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6C75C8-3AEC-9040-89E0-5D086773D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79" y="2690868"/>
            <a:ext cx="4303700" cy="592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5F58F1-09E7-624D-AD8D-B8480C1D2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801" y="3610472"/>
            <a:ext cx="7632398" cy="2765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12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7C2275-AB4E-F74E-AC50-341F71AE1B25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D39ED4-6841-604D-A2BF-D09F45DF1B42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396E887-AD11-534E-B3AF-60F58AA7AEAA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EA1284C-A700-2443-A3F2-9CE77850A33A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446</Words>
  <Application>Microsoft Macintosh PowerPoint</Application>
  <PresentationFormat>Widescreen</PresentationFormat>
  <Paragraphs>89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Wingdings</vt:lpstr>
      <vt:lpstr>Office Theme</vt:lpstr>
      <vt:lpstr>TESLA Stock Analysis</vt:lpstr>
      <vt:lpstr>Tesla Background</vt:lpstr>
      <vt:lpstr>Project Purpose</vt:lpstr>
      <vt:lpstr>Approach</vt:lpstr>
      <vt:lpstr>Code Snippets</vt:lpstr>
      <vt:lpstr>Data Analysis - Average Adjusted Close Price</vt:lpstr>
      <vt:lpstr>Data Analysis - Correlation</vt:lpstr>
      <vt:lpstr>Data Analysis  - Rolling Mean Average</vt:lpstr>
      <vt:lpstr>Data Transformation</vt:lpstr>
      <vt:lpstr>Linear Regression</vt:lpstr>
      <vt:lpstr>Data Analysis - Candlestick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TSLA Stock Market Prediction</dc:title>
  <dc:creator>Karine Piccoli</dc:creator>
  <cp:lastModifiedBy>Karine Piccoli</cp:lastModifiedBy>
  <cp:revision>139</cp:revision>
  <dcterms:created xsi:type="dcterms:W3CDTF">2020-08-18T20:41:56Z</dcterms:created>
  <dcterms:modified xsi:type="dcterms:W3CDTF">2020-08-22T13:52:50Z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